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1"/>
  </p:notesMasterIdLst>
  <p:sldIdLst>
    <p:sldId id="256" r:id="rId3"/>
    <p:sldId id="257" r:id="rId4"/>
    <p:sldId id="260" r:id="rId5"/>
    <p:sldId id="268" r:id="rId6"/>
    <p:sldId id="269" r:id="rId7"/>
    <p:sldId id="258" r:id="rId8"/>
    <p:sldId id="270" r:id="rId9"/>
    <p:sldId id="263" r:id="rId10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é Raap" initials="RR" lastIdx="10" clrIdx="0">
    <p:extLst>
      <p:ext uri="{19B8F6BF-5375-455C-9EA6-DF929625EA0E}">
        <p15:presenceInfo xmlns:p15="http://schemas.microsoft.com/office/powerpoint/2012/main" userId="147a3af7182b4e45" providerId="Windows Live"/>
      </p:ext>
    </p:extLst>
  </p:cmAuthor>
  <p:cmAuthor id="2" name="Venhoven, Arthur" initials="VA" lastIdx="4" clrIdx="1">
    <p:extLst>
      <p:ext uri="{19B8F6BF-5375-455C-9EA6-DF929625EA0E}">
        <p15:presenceInfo xmlns:p15="http://schemas.microsoft.com/office/powerpoint/2012/main" userId="S-1-5-21-2016003833-2107679736-3575074108-26717" providerId="AD"/>
      </p:ext>
    </p:extLst>
  </p:cmAuthor>
  <p:cmAuthor id="3" name="Henk Botter" initials="HB" lastIdx="6" clrIdx="2">
    <p:extLst>
      <p:ext uri="{19B8F6BF-5375-455C-9EA6-DF929625EA0E}">
        <p15:presenceInfo xmlns:p15="http://schemas.microsoft.com/office/powerpoint/2012/main" userId="6a70f358fb4946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C3F753B-3402-4F0E-82D8-43F7130298B8}" type="datetime1">
              <a:rPr lang="nl-NL"/>
              <a:pPr lvl="0"/>
              <a:t>9-1-2022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726B401-495C-47B3-93F2-1EDD807B876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00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1B013E8D-29C8-44B4-A676-1F8C0CECE1A9}" type="datetime3">
              <a:rPr lang="nl-NL"/>
              <a:pPr lvl="0"/>
              <a:t>9/1/22</a:t>
            </a:fld>
            <a:endParaRPr lang="mr-IN"/>
          </a:p>
        </p:txBody>
      </p:sp>
      <p:pic>
        <p:nvPicPr>
          <p:cNvPr id="5" name="Afbeelding 5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9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129171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3191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21978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242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60207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961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2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5541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41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l-NL" sz="4700" b="0" i="0" u="none" strike="noStrike" kern="0" cap="none" spc="0" baseline="0">
                <a:solidFill>
                  <a:srgbClr val="8B4FA8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7602958" cy="75197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  <a:lvl2pPr marL="720666" marR="0" lvl="1" indent="-70638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2pPr>
            <a:lvl3pPr marL="1473089" marR="0" lvl="2" indent="-7206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3pPr>
            <a:lvl4pPr marL="2147724" marR="0" lvl="3" indent="-6270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4pPr>
            <a:lvl5pPr marL="2852516" marR="0" lvl="4" indent="-69050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.AppleSystemUIFont"/>
              <a:buChar char="‑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0413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4891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9119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101660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267627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40875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284879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237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9393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6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10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5"/>
          <p:cNvSpPr/>
          <p:nvPr/>
        </p:nvSpPr>
        <p:spPr>
          <a:xfrm>
            <a:off x="1246610" y="10057403"/>
            <a:ext cx="5011734" cy="12467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637" b="0" i="0" u="none" strike="noStrike" kern="1200" cap="none" spc="0" baseline="-2500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10" y="10056415"/>
            <a:ext cx="4986799" cy="1246702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Havo </a:t>
            </a:r>
            <a:br>
              <a:rPr lang="nl-NL" dirty="0"/>
            </a:br>
            <a:r>
              <a:rPr lang="nl-NL" dirty="0"/>
              <a:t>Paragraaf 6.1</a:t>
            </a:r>
            <a:br>
              <a:rPr lang="nl-NL" dirty="0"/>
            </a:br>
            <a:br>
              <a:rPr lang="nl-NL" dirty="0"/>
            </a:br>
            <a:r>
              <a:rPr lang="nl-NL" dirty="0"/>
              <a:t>Een wereldeconomie</a:t>
            </a:r>
          </a:p>
        </p:txBody>
      </p:sp>
      <p:sp>
        <p:nvSpPr>
          <p:cNvPr id="3" name="Tijdelijke aanduiding voor datum 2"/>
          <p:cNvSpPr txBox="1"/>
          <p:nvPr/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r-IN" sz="4177" b="0" i="0" u="none" strike="noStrike" kern="1200" cap="none" spc="0" baseline="0">
              <a:solidFill>
                <a:srgbClr val="8B4FA8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3528163" cy="470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het handelskapitalisme opkwam</a:t>
            </a:r>
            <a:b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de VOC een handelsnetwerk opbouwde</a:t>
            </a:r>
            <a:b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een wereldeconomie ontstond</a:t>
            </a:r>
          </a:p>
        </p:txBody>
      </p:sp>
      <p:sp>
        <p:nvSpPr>
          <p:cNvPr id="4" name="Tijdelijke aanduiding voor tekst 3"/>
          <p:cNvSpPr txBox="1"/>
          <p:nvPr/>
        </p:nvSpPr>
        <p:spPr>
          <a:xfrm>
            <a:off x="1246610" y="7459574"/>
            <a:ext cx="17602958" cy="2582622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45720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Kenmerkend aspect: </a:t>
            </a:r>
          </a:p>
          <a:p>
            <a:pPr marL="914400" marR="0" lvl="0" indent="-4572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wereldwijde handelscontacten, handelskapitalisme en het begin van een wereldeconomie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Handelskapitalisme 1/2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/>
              <a:t>In de tijd van steden en staten ontstond het </a:t>
            </a:r>
            <a:r>
              <a:rPr lang="nl-NL" dirty="0">
                <a:solidFill>
                  <a:srgbClr val="FF0000"/>
                </a:solidFill>
              </a:rPr>
              <a:t>kapitalisme </a:t>
            </a:r>
            <a:r>
              <a:rPr lang="nl-NL" dirty="0">
                <a:solidFill>
                  <a:schemeClr val="tx1"/>
                </a:solidFill>
              </a:rPr>
              <a:t>door de handel in luxeproducten.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Personen staken geld in een </a:t>
            </a:r>
            <a:r>
              <a:rPr lang="nl-NL" dirty="0">
                <a:solidFill>
                  <a:srgbClr val="FF0000"/>
                </a:solidFill>
              </a:rPr>
              <a:t>onderneming </a:t>
            </a:r>
            <a:r>
              <a:rPr lang="nl-NL" dirty="0">
                <a:solidFill>
                  <a:schemeClr val="tx1"/>
                </a:solidFill>
              </a:rPr>
              <a:t>en de </a:t>
            </a:r>
            <a:r>
              <a:rPr lang="nl-NL" dirty="0">
                <a:solidFill>
                  <a:srgbClr val="FF0000"/>
                </a:solidFill>
              </a:rPr>
              <a:t>productiemiddelen</a:t>
            </a:r>
            <a:r>
              <a:rPr lang="nl-NL" dirty="0">
                <a:solidFill>
                  <a:schemeClr val="tx1"/>
                </a:solidFill>
              </a:rPr>
              <a:t> waren privébezit. Dit heet </a:t>
            </a:r>
            <a:r>
              <a:rPr lang="nl-NL" dirty="0">
                <a:solidFill>
                  <a:srgbClr val="FF0000"/>
                </a:solidFill>
              </a:rPr>
              <a:t>handelskapitalisme</a:t>
            </a:r>
            <a:r>
              <a:rPr lang="nl-NL" dirty="0">
                <a:solidFill>
                  <a:schemeClr val="tx1"/>
                </a:solidFill>
              </a:rPr>
              <a:t>: vroege vorm van kapitalisme waarbij handelaren een leidende rol hadden in de economie.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In de tijd van ontdekkers en hervormers groeide het handelskapitalisme verder en het kwam tot bloei in de </a:t>
            </a:r>
            <a:r>
              <a:rPr lang="nl-NL" dirty="0">
                <a:solidFill>
                  <a:srgbClr val="FF0000"/>
                </a:solidFill>
              </a:rPr>
              <a:t>tijd van regenten en vorsten</a:t>
            </a:r>
            <a:r>
              <a:rPr lang="nl-NL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51A06065-0F3A-4AAE-AB20-2357BE271ACD}"/>
              </a:ext>
            </a:extLst>
          </p:cNvPr>
          <p:cNvSpPr txBox="1"/>
          <p:nvPr/>
        </p:nvSpPr>
        <p:spPr>
          <a:xfrm>
            <a:off x="10799379" y="2534954"/>
            <a:ext cx="8058110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kapitalisme: </a:t>
            </a:r>
            <a:r>
              <a:rPr lang="nl-NL" sz="330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economisch systeem waarbij de productiemiddelen privébezit zijn en personen geld in een onderneming investeren om winst te maken.</a:t>
            </a: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onderneming: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bedrijf</a:t>
            </a: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productiemiddel: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hulpmiddel waarmee wordt geproduceerd</a:t>
            </a: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tijd van regenten en vorsten: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zesde tijdvak (1600-1700)</a:t>
            </a: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wereldlijk</a:t>
            </a: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niet-godsdienstig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Nederlanders speelden een hoofdrol in het handelskapitalisme tussen 1600 en 1700: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kooplieden richtten in 1594 een compagnie op voor de handel in Azië,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in 1602 werden acht compagnieën verenigd in de </a:t>
            </a:r>
            <a:r>
              <a:rPr lang="nl-NL" dirty="0">
                <a:solidFill>
                  <a:srgbClr val="FF0000"/>
                </a:solidFill>
              </a:rPr>
              <a:t>VOC </a:t>
            </a:r>
            <a:r>
              <a:rPr lang="nl-NL" dirty="0">
                <a:solidFill>
                  <a:schemeClr val="tx1"/>
                </a:solidFill>
              </a:rPr>
              <a:t>die het </a:t>
            </a:r>
            <a:r>
              <a:rPr lang="nl-NL" dirty="0">
                <a:solidFill>
                  <a:srgbClr val="FF0000"/>
                </a:solidFill>
              </a:rPr>
              <a:t>monopolie </a:t>
            </a:r>
            <a:r>
              <a:rPr lang="nl-NL" dirty="0">
                <a:solidFill>
                  <a:schemeClr val="tx1"/>
                </a:solidFill>
              </a:rPr>
              <a:t>van de Nederlandse overheid kreeg om te handelen in Azië.</a:t>
            </a:r>
          </a:p>
          <a:p>
            <a:pPr>
              <a:lnSpc>
                <a:spcPct val="90000"/>
              </a:lnSpc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De VOC verkocht </a:t>
            </a:r>
            <a:r>
              <a:rPr lang="nl-NL" dirty="0">
                <a:solidFill>
                  <a:srgbClr val="FF0000"/>
                </a:solidFill>
              </a:rPr>
              <a:t>aandelen</a:t>
            </a:r>
            <a:r>
              <a:rPr lang="nl-NL" dirty="0">
                <a:solidFill>
                  <a:schemeClr val="tx1"/>
                </a:solidFill>
              </a:rPr>
              <a:t>. De </a:t>
            </a:r>
            <a:r>
              <a:rPr lang="nl-NL" dirty="0" err="1">
                <a:solidFill>
                  <a:schemeClr val="tx1"/>
                </a:solidFill>
              </a:rPr>
              <a:t>aandeelhou-ders</a:t>
            </a:r>
            <a:r>
              <a:rPr lang="nl-NL" dirty="0">
                <a:solidFill>
                  <a:schemeClr val="tx1"/>
                </a:solidFill>
              </a:rPr>
              <a:t> lieten hun geld in de onderneming zitten en hadden niet de leiding. Er waren aparte bestuurders die in Azië een </a:t>
            </a:r>
            <a:r>
              <a:rPr lang="nl-NL" dirty="0">
                <a:solidFill>
                  <a:srgbClr val="FF0000"/>
                </a:solidFill>
              </a:rPr>
              <a:t>gouverneur-generaal</a:t>
            </a:r>
            <a:r>
              <a:rPr lang="nl-NL" dirty="0">
                <a:solidFill>
                  <a:schemeClr val="tx1"/>
                </a:solidFill>
              </a:rPr>
              <a:t> aanstelden.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51A06065-0F3A-4AAE-AB20-2357BE271ACD}"/>
              </a:ext>
            </a:extLst>
          </p:cNvPr>
          <p:cNvSpPr txBox="1"/>
          <p:nvPr/>
        </p:nvSpPr>
        <p:spPr>
          <a:xfrm>
            <a:off x="10799379" y="2534954"/>
            <a:ext cx="8058110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VOC: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Verenigde Oost-Indische Compagnie</a:t>
            </a: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monopolie: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alleenrecht</a:t>
            </a: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aandeel: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papier waarvan de koper (aandeelhouder) mede-eigenaar is van een bedrijf</a:t>
            </a: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gouverneur-generaal</a:t>
            </a: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: </a:t>
            </a:r>
            <a:r>
              <a:rPr lang="nl-NL" sz="330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hoogste bestuurder van de VOC in Azië</a:t>
            </a: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77A460C-8EE8-4F63-840C-B9E75A70D2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/>
          <a:lstStyle/>
          <a:p>
            <a:pPr lvl="0"/>
            <a:r>
              <a:rPr lang="nl-NL" dirty="0"/>
              <a:t>Handelskapitalisme 2/2</a:t>
            </a:r>
          </a:p>
        </p:txBody>
      </p:sp>
    </p:spTree>
    <p:extLst>
      <p:ext uri="{BB962C8B-B14F-4D97-AF65-F5344CB8AC3E}">
        <p14:creationId xmlns:p14="http://schemas.microsoft.com/office/powerpoint/2010/main" val="222952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Het handelsnetwerk van de VOC 1/2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805441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De VOC:</a:t>
            </a:r>
          </a:p>
          <a:p>
            <a:r>
              <a:rPr lang="nl-NL" dirty="0"/>
              <a:t>was eerst gericht op specerijen als peper en kaneel</a:t>
            </a:r>
            <a:br>
              <a:rPr lang="nl-NL" dirty="0"/>
            </a:br>
            <a:endParaRPr lang="nl-NL" dirty="0"/>
          </a:p>
          <a:p>
            <a:r>
              <a:rPr lang="nl-NL" dirty="0"/>
              <a:t>veroverde met veel geweld een monopolie op de Molukken (kruidnagels, nootmuskaat)</a:t>
            </a:r>
            <a:br>
              <a:rPr lang="nl-NL" dirty="0"/>
            </a:br>
            <a:endParaRPr lang="nl-NL" dirty="0"/>
          </a:p>
          <a:p>
            <a:r>
              <a:rPr lang="nl-NL" dirty="0"/>
              <a:t>stelde op de Molukse Banda-eilanden slaven uit India te werk op </a:t>
            </a:r>
            <a:r>
              <a:rPr lang="nl-NL" dirty="0">
                <a:solidFill>
                  <a:schemeClr val="tx1"/>
                </a:solidFill>
              </a:rPr>
              <a:t>plantages</a:t>
            </a:r>
            <a:br>
              <a:rPr lang="nl-NL" dirty="0"/>
            </a:br>
            <a:endParaRPr lang="nl-NL" dirty="0"/>
          </a:p>
          <a:p>
            <a:r>
              <a:rPr lang="nl-NL" dirty="0"/>
              <a:t>liet Jan Pieterszoon Coen een nieuwe stad bouwen, </a:t>
            </a:r>
            <a:r>
              <a:rPr lang="nl-NL" dirty="0">
                <a:solidFill>
                  <a:srgbClr val="FF0000"/>
                </a:solidFill>
              </a:rPr>
              <a:t>Batavia</a:t>
            </a:r>
            <a:r>
              <a:rPr lang="nl-NL" dirty="0"/>
              <a:t>: hoofdkwartier van de VOC op Java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D4ED7CFA-1EA4-4E32-8C13-E1C8E71C2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29832" r="2713" b="3606"/>
          <a:stretch/>
        </p:blipFill>
        <p:spPr>
          <a:xfrm>
            <a:off x="10774198" y="2513191"/>
            <a:ext cx="8083293" cy="417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1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805441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De VOC:</a:t>
            </a:r>
          </a:p>
          <a:p>
            <a:r>
              <a:rPr lang="nl-NL" dirty="0"/>
              <a:t>werd een </a:t>
            </a:r>
            <a:r>
              <a:rPr lang="nl-NL" dirty="0">
                <a:solidFill>
                  <a:srgbClr val="FF0000"/>
                </a:solidFill>
              </a:rPr>
              <a:t>multinational</a:t>
            </a:r>
            <a:r>
              <a:rPr lang="nl-NL" dirty="0"/>
              <a:t>: een onderneming met vestigingen in meerdere landen</a:t>
            </a:r>
          </a:p>
          <a:p>
            <a:r>
              <a:rPr lang="nl-NL" dirty="0"/>
              <a:t>bouwde een handelsnetwerk van factorijen langs de kusten van o.a. China, Japan, Perzië, India en Ceylon</a:t>
            </a:r>
          </a:p>
          <a:p>
            <a:r>
              <a:rPr lang="nl-NL" dirty="0"/>
              <a:t>nam deel aan de bestaande handel in Azië</a:t>
            </a:r>
          </a:p>
          <a:p>
            <a:r>
              <a:rPr lang="nl-NL" dirty="0"/>
              <a:t>stichtte in Zuid-Afrika een kolonie als verversingspost</a:t>
            </a:r>
          </a:p>
          <a:p>
            <a:r>
              <a:rPr lang="nl-NL" dirty="0"/>
              <a:t>verdiende in Europa in de 17</a:t>
            </a:r>
            <a:r>
              <a:rPr lang="nl-NL" baseline="30000" dirty="0"/>
              <a:t>e</a:t>
            </a:r>
            <a:r>
              <a:rPr lang="nl-NL" dirty="0"/>
              <a:t> eeuw het meest aan specerijen, in de 18</a:t>
            </a:r>
            <a:r>
              <a:rPr lang="nl-NL" baseline="30000" dirty="0"/>
              <a:t>e</a:t>
            </a:r>
            <a:r>
              <a:rPr lang="nl-NL" dirty="0"/>
              <a:t> eeuw werden thee en koffie belangrijk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8049B1-AAA4-4133-91AE-F4FF079E4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96" y="2513191"/>
            <a:ext cx="8042872" cy="495440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22EDDAE3-BA35-42FC-9778-C95B92F8E2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/>
          <a:lstStyle/>
          <a:p>
            <a:pPr lvl="0"/>
            <a:r>
              <a:rPr lang="nl-NL" dirty="0"/>
              <a:t>Het handelsnetwerk van de VOC 2/2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Het begin van een wereldeconomie 1/2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8" y="2513191"/>
            <a:ext cx="9347819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De wereldwijde handelscontacten die de handels-kapitalistische compagnieën aanknoopten, vormden het begin vaneen </a:t>
            </a:r>
            <a:r>
              <a:rPr lang="nl-NL" dirty="0">
                <a:solidFill>
                  <a:srgbClr val="FF0000"/>
                </a:solidFill>
              </a:rPr>
              <a:t>wereldeconomie</a:t>
            </a:r>
            <a:r>
              <a:rPr lang="nl-NL" dirty="0">
                <a:solidFill>
                  <a:schemeClr val="tx1"/>
                </a:solidFill>
              </a:rPr>
              <a:t>: economisch systeem van wereldwijde </a:t>
            </a:r>
            <a:r>
              <a:rPr lang="nl-NL" dirty="0" err="1">
                <a:solidFill>
                  <a:schemeClr val="tx1"/>
                </a:solidFill>
              </a:rPr>
              <a:t>handels-contacten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In 1621 werd de West-Indische Compagnie (</a:t>
            </a:r>
            <a:r>
              <a:rPr lang="nl-NL" dirty="0">
                <a:solidFill>
                  <a:srgbClr val="FF0000"/>
                </a:solidFill>
              </a:rPr>
              <a:t>WIC</a:t>
            </a:r>
            <a:r>
              <a:rPr lang="nl-NL" dirty="0">
                <a:solidFill>
                  <a:schemeClr val="tx1"/>
                </a:solidFill>
              </a:rPr>
              <a:t>) in opgericht voor de handel op en rondom de Atlantische Oceaan. </a:t>
            </a:r>
            <a:r>
              <a:rPr lang="nl-NL" dirty="0"/>
              <a:t>De WIC had factorijen aan de kusten van West-Afrika en Amerika.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VOC was veruit de grootste Europese onderneming in Azië. De WIC was veel minder actief.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 descr="Afbeelding met buiten, gebouw, lucht, mensen&#10;&#10;Automatisch gegenereerde beschrijving">
            <a:extLst>
              <a:ext uri="{FF2B5EF4-FFF2-40B4-BE49-F238E27FC236}">
                <a16:creationId xmlns:a16="http://schemas.microsoft.com/office/drawing/2014/main" id="{C63E1EB8-E5FD-45A6-A573-EB97C94A3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207" y="2526556"/>
            <a:ext cx="5685361" cy="754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1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Het begin van een wereldeconomie 2/2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805441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De Europeanen haalden specerijen en textiel uit Azië. Naar West-Afrika brachten ze wapens, ijzer en alcohol. Daarmee kochten ze goud, ivoor en tot slaaf gemaakte Afrikanen, die</a:t>
            </a:r>
          </a:p>
          <a:p>
            <a:pPr marL="0" indent="0">
              <a:buNone/>
            </a:pPr>
            <a:r>
              <a:rPr lang="nl-NL" dirty="0"/>
              <a:t>werkten op plantages in Amerika. De suiker, tabak en koffie gingen naar Europa.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wereldwijde handelscontacten, </a:t>
            </a:r>
            <a:r>
              <a:rPr lang="nl-NL" dirty="0" err="1"/>
              <a:t>handels-kapitalisme</a:t>
            </a:r>
            <a:r>
              <a:rPr lang="nl-NL" dirty="0"/>
              <a:t> en het begin van een </a:t>
            </a:r>
            <a:r>
              <a:rPr lang="nl-NL" dirty="0" err="1"/>
              <a:t>wereld-economie</a:t>
            </a:r>
            <a:r>
              <a:rPr lang="nl-NL" dirty="0"/>
              <a:t> zijn </a:t>
            </a:r>
            <a:r>
              <a:rPr lang="nl-NL" b="1" dirty="0"/>
              <a:t>kenmerkende aspecten </a:t>
            </a:r>
            <a:r>
              <a:rPr lang="nl-NL" dirty="0"/>
              <a:t>van de tijd van regenten en vorsten.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7090BC3-14F6-43D5-BE96-38D8F8B5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046" y="2513191"/>
            <a:ext cx="8033522" cy="598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55917"/>
      </p:ext>
    </p:extLst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 sectie start en eindslide + inhoud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1302</TotalTime>
  <Words>567</Words>
  <Application>Microsoft Office PowerPoint</Application>
  <PresentationFormat>Aangepast</PresentationFormat>
  <Paragraphs>62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.AppleSystemUIFont</vt:lpstr>
      <vt:lpstr>Arial</vt:lpstr>
      <vt:lpstr>Calibri</vt:lpstr>
      <vt:lpstr>3 sectie content</vt:lpstr>
      <vt:lpstr>1 sectie start en eindslide + inhoud</vt:lpstr>
      <vt:lpstr>Havo  Paragraaf 6.1  Een wereldeconomie</vt:lpstr>
      <vt:lpstr>In deze presentatie leer je:</vt:lpstr>
      <vt:lpstr>Handelskapitalisme 1/2</vt:lpstr>
      <vt:lpstr>Handelskapitalisme 2/2</vt:lpstr>
      <vt:lpstr>Het handelsnetwerk van de VOC 1/2</vt:lpstr>
      <vt:lpstr>Het handelsnetwerk van de VOC 2/2</vt:lpstr>
      <vt:lpstr>Het begin van een wereldeconomie 1/2</vt:lpstr>
      <vt:lpstr>Het begin van een wereldeconomie 2/2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mijn titel</dc:title>
  <dc:creator>Venhoven, Arthur</dc:creator>
  <cp:lastModifiedBy>Jankees den Otter</cp:lastModifiedBy>
  <cp:revision>108</cp:revision>
  <dcterms:created xsi:type="dcterms:W3CDTF">2018-10-10T07:56:58Z</dcterms:created>
  <dcterms:modified xsi:type="dcterms:W3CDTF">2022-01-09T12:33:13Z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